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4" r:id="rId6"/>
    <p:sldId id="263" r:id="rId7"/>
    <p:sldId id="262" r:id="rId8"/>
    <p:sldId id="268" r:id="rId9"/>
    <p:sldId id="265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34D8-FF4B-4C2F-A37E-FF8315A535C2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6BA04-067A-41CE-BDCA-4D8D540E8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0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129 </a:t>
            </a:r>
            <a:r>
              <a:rPr lang="en-US" dirty="0" err="1"/>
              <a:t>levine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6BA04-067A-41CE-BDCA-4D8D540E8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8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CF0-4C39-AB38-611B-1B98F5658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5A1B5-DDE9-19CD-F014-FAF2B4A3B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E9344-79D2-5647-A6BF-B54A226A9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FBD2D-68AD-1DC7-9D90-5576BDB3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5806B-C99F-F889-B649-D37EC36F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1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F90B-4C0D-40B2-3135-1A315A65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DEDFD-01F8-AC2C-B1BA-C65D6EB80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0ECB8-D502-7443-B11B-3F24B042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1A11-8FFA-1C6E-F10B-3981F5F1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7CED-3AE9-CCC7-EB07-668A6861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4729E-CEF2-7993-9110-12759A988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D5FAE-F691-CC9E-D979-54BF84ECE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8E72-04C9-D031-9A67-4FBF0B3F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1B94B-9088-7C96-4E85-74C98BFE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B6E0-5B18-2955-9ADA-5E115210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2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8606-C260-5AF7-5120-CAF514E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E990-2D86-4129-EEF3-2048DB1B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34045-EC74-94BF-AC6D-4B53FC7A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C4C2-1031-28B7-2BF4-1488BC95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93135-34B5-82A7-96E5-73B1483B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167C-DF6C-717D-F66C-D2A4744D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BC5E-2AAA-5207-BCA4-1987BC26D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B948-974A-7E7E-2856-8B75F824F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C04CB-5E50-BAFC-D547-22EB5396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6436-D354-E379-991E-419183D1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7995-1D59-6768-C493-58E0EEAE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81E8-2DBE-B400-7665-626365311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76EF1-5F32-6F53-0230-9401F0046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274C5-F2A2-B208-71C8-96179D1F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DBB7D-531B-86B3-80E8-03E80498A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DF488-D509-0B67-5F79-E0095B5A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1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0B5B-D0F4-6895-DB90-C13D53DF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F181E-9FC4-1D55-370D-5A07DFD0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EC787-3059-447E-5329-CFB7E31A5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91E81-31C6-2D05-EC63-3782662E1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7F1301-2078-4F58-CCF3-A8807EDBC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79D2C-0165-65A0-0573-EF751AFF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51C5C-BCF7-C4D6-B4C1-42C414FC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4E672-5312-8A08-9087-E79E8282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A162-AA90-64DC-DCAB-745E2E96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4BC8F-86F1-38AC-574B-5F8A12AE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D5550-9F83-CB66-A290-2A421ACE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874D4-794C-8073-C3A5-C5059CAD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70A32-5E9D-208D-3106-0414CB2C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E6EEF-281E-63F3-C8AA-5085395A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BFFF6-D5DB-8D6C-D6B7-4D845ADE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6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90832-67E5-5780-827B-E067E829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DB58-9561-F1F1-AECB-627CAAD67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8EDB9-0EAF-F133-A3E1-F79F813A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74A75-2C93-DA30-1F52-AC6664DF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9E5DF-BCF3-5AD7-1196-DA0E394A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96534-B837-FE66-4FE2-629D1683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6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6DBE-2416-F2EA-D7DC-0A3C6F8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8AC15-7A11-D2BE-7FFE-57C24CDBF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5DC23-D883-D74E-97D5-020933B9D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D1B12-7FCE-2CD7-99C8-B8EE0ED1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01E85-A942-8AA4-37D1-19B7F668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98E5D-5151-261F-EE73-C3E1580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3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5B296-A721-8995-2174-D75301AD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1D1EE-CC7E-300E-960E-81750328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FA3AC-E6A7-DFD2-6453-74DE7A21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EB69F-64C9-D985-14F0-515EB989B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BB02-7A44-ACA6-C439-CAD38A622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wchem-sw.org/index-php/Download.html" TargetMode="External"/><Relationship Id="rId2" Type="http://schemas.openxmlformats.org/officeDocument/2006/relationships/hyperlink" Target="https://www.msg.chem.iastate.edu/tutorials/tutorial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dulithaprasanna/IqLab_Podcast" TargetMode="External"/><Relationship Id="rId4" Type="http://schemas.openxmlformats.org/officeDocument/2006/relationships/hyperlink" Target="https://openmm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72CDF-1050-9C14-835E-88F47E673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-66674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4318C-E82C-A29E-2DD7-3BE182777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guet Script" panose="020B0604020202020204" pitchFamily="2" charset="0"/>
              </a:rPr>
              <a:t>Quantum Nature of Chemical Bond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D6038-5141-0E29-F031-1408BA677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 fundamentals of Computational chemistry</a:t>
            </a:r>
          </a:p>
        </p:txBody>
      </p:sp>
    </p:spTree>
    <p:extLst>
      <p:ext uri="{BB962C8B-B14F-4D97-AF65-F5344CB8AC3E}">
        <p14:creationId xmlns:p14="http://schemas.microsoft.com/office/powerpoint/2010/main" val="28047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FA8B-629E-F400-34C8-46879AA2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Mechanics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922F4-CE3B-3FDB-B39A-DDE87628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92" y="1566105"/>
            <a:ext cx="7149829" cy="31766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B85DB7C-6062-5920-43A1-3EDD6F0FC343}"/>
              </a:ext>
            </a:extLst>
          </p:cNvPr>
          <p:cNvGrpSpPr/>
          <p:nvPr/>
        </p:nvGrpSpPr>
        <p:grpSpPr>
          <a:xfrm>
            <a:off x="1070400" y="2577830"/>
            <a:ext cx="2178637" cy="3356043"/>
            <a:chOff x="243550" y="1741250"/>
            <a:chExt cx="2178637" cy="3356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A81CB-B0A3-70A1-6E5D-46D10B9A6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875"/>
            <a:stretch/>
          </p:blipFill>
          <p:spPr>
            <a:xfrm>
              <a:off x="243550" y="1741250"/>
              <a:ext cx="2159181" cy="33560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C26346-1A57-932C-6A0F-691B98B716D7}"/>
                </a:ext>
              </a:extLst>
            </p:cNvPr>
            <p:cNvSpPr/>
            <p:nvPr/>
          </p:nvSpPr>
          <p:spPr>
            <a:xfrm>
              <a:off x="2276272" y="2295728"/>
              <a:ext cx="145915" cy="1682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368D38-3347-9601-1845-9CEF37AE9380}"/>
                </a:ext>
              </a:extLst>
            </p:cNvPr>
            <p:cNvSpPr/>
            <p:nvPr/>
          </p:nvSpPr>
          <p:spPr>
            <a:xfrm flipH="1">
              <a:off x="2247089" y="4315839"/>
              <a:ext cx="155643" cy="72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763577-D08F-75C6-4B90-91284567001E}"/>
                </a:ext>
              </a:extLst>
            </p:cNvPr>
            <p:cNvSpPr/>
            <p:nvPr/>
          </p:nvSpPr>
          <p:spPr>
            <a:xfrm flipH="1">
              <a:off x="2081718" y="2950725"/>
              <a:ext cx="220493" cy="72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38D0DC3-D224-4EE3-E6D7-0FA1E8BC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443" y="2889116"/>
            <a:ext cx="4020765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7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120B-8A0C-D4B7-638B-313C622F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9B1B-5E68-4E19-4FC7-34975C22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336" y="467208"/>
            <a:ext cx="605993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6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B7D3A-385F-3B4F-B4A5-3CD4615A2DF7}"/>
              </a:ext>
            </a:extLst>
          </p:cNvPr>
          <p:cNvSpPr txBox="1"/>
          <p:nvPr/>
        </p:nvSpPr>
        <p:spPr>
          <a:xfrm>
            <a:off x="643467" y="2376693"/>
            <a:ext cx="4195834" cy="2512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 Prasanna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Iowa State University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dulithaprasanna@gmail.com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dulitha@iastate.edu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https://www.linkedin.com/in/dulitha-prasanna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Fb: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Ɗulitha</a:t>
            </a:r>
            <a:r>
              <a:rPr lang="en-US" sz="1890" kern="1200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Ƥrasaȵna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AF364-DE81-BA41-5D80-3D5ADED68F59}"/>
              </a:ext>
            </a:extLst>
          </p:cNvPr>
          <p:cNvSpPr txBox="1"/>
          <p:nvPr/>
        </p:nvSpPr>
        <p:spPr>
          <a:xfrm>
            <a:off x="4753812" y="2352755"/>
            <a:ext cx="4195834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Sulalith</a:t>
            </a: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Samarasinghe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Kansas State University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samarasinghe1995@gmail.com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sulalith@kansas.edu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Fb/Ln: </a:t>
            </a:r>
            <a:r>
              <a:rPr lang="en-US" sz="1890" kern="1200" err="1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Sulalith</a:t>
            </a:r>
            <a:r>
              <a:rPr lang="en-US" sz="1890" kern="1200">
                <a:solidFill>
                  <a:srgbClr val="050505"/>
                </a:solidFill>
                <a:latin typeface="Segoe UI Historic" panose="020B0502040204020203" pitchFamily="34" charset="0"/>
                <a:ea typeface="+mn-ea"/>
                <a:cs typeface="+mn-cs"/>
              </a:rPr>
              <a:t> Samarasinghe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824F0-E3DF-E195-FF03-9C0E58DCEEF0}"/>
              </a:ext>
            </a:extLst>
          </p:cNvPr>
          <p:cNvSpPr txBox="1"/>
          <p:nvPr/>
        </p:nvSpPr>
        <p:spPr>
          <a:xfrm>
            <a:off x="8299925" y="2339077"/>
            <a:ext cx="3248608" cy="1486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0120">
              <a:spcAft>
                <a:spcPts val="600"/>
              </a:spcAft>
            </a:pPr>
            <a:r>
              <a:rPr lang="en-US" sz="189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Namindu</a:t>
            </a: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Rangana</a:t>
            </a:r>
          </a:p>
          <a:p>
            <a:pPr defTabSz="960120">
              <a:spcAft>
                <a:spcPts val="600"/>
              </a:spcAft>
            </a:pPr>
            <a:r>
              <a:rPr lang="en-US" sz="189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University of Florida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nami.rangana@gmail.com</a:t>
            </a:r>
          </a:p>
          <a:p>
            <a:pPr defTabSz="960120">
              <a:spcAft>
                <a:spcPts val="600"/>
              </a:spcAft>
            </a:pP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Fb/Ln: </a:t>
            </a:r>
            <a:r>
              <a:rPr lang="en-US" sz="189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Namindu</a:t>
            </a:r>
            <a:r>
              <a:rPr lang="en-US" sz="189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Rangana</a:t>
            </a:r>
            <a:endParaRPr lang="en-US" i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99788-9097-E676-C9D8-C2C02F6514FD}"/>
              </a:ext>
            </a:extLst>
          </p:cNvPr>
          <p:cNvSpPr txBox="1"/>
          <p:nvPr/>
        </p:nvSpPr>
        <p:spPr>
          <a:xfrm>
            <a:off x="836579" y="5340485"/>
            <a:ext cx="1056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Anyone likes to donate computational chemistry research lab , university of Colombo:  PC donations program contact us.</a:t>
            </a:r>
          </a:p>
        </p:txBody>
      </p:sp>
    </p:spTree>
    <p:extLst>
      <p:ext uri="{BB962C8B-B14F-4D97-AF65-F5344CB8AC3E}">
        <p14:creationId xmlns:p14="http://schemas.microsoft.com/office/powerpoint/2010/main" val="227328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03D6-E83A-7E2C-2C60-E3EB9EC2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for Software's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285CB-867A-328D-02EC-9F9D8A3E715F}"/>
              </a:ext>
            </a:extLst>
          </p:cNvPr>
          <p:cNvSpPr txBox="1"/>
          <p:nvPr/>
        </p:nvSpPr>
        <p:spPr>
          <a:xfrm>
            <a:off x="972766" y="1624519"/>
            <a:ext cx="6867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Gamess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https://www.msg.chem.iastate.edu/tutorials/tutorials.html</a:t>
            </a:r>
            <a:endParaRPr lang="en-US" dirty="0"/>
          </a:p>
          <a:p>
            <a:r>
              <a:rPr lang="en-US" dirty="0" err="1"/>
              <a:t>Nwchem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https://www.nwchem-sw.org/index-php/Download.html</a:t>
            </a:r>
            <a:endParaRPr lang="en-US" dirty="0"/>
          </a:p>
          <a:p>
            <a:r>
              <a:rPr lang="en-US" dirty="0" err="1"/>
              <a:t>OpenMM</a:t>
            </a:r>
            <a:r>
              <a:rPr lang="en-US" dirty="0"/>
              <a:t> :  </a:t>
            </a:r>
            <a:r>
              <a:rPr lang="en-US" dirty="0">
                <a:hlinkClick r:id="rId4"/>
              </a:rPr>
              <a:t>https://openmm.org/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Links for codes: </a:t>
            </a:r>
            <a:r>
              <a:rPr lang="en-US" dirty="0">
                <a:hlinkClick r:id="rId5"/>
              </a:rPr>
              <a:t>https://github.com/dulithaprasanna/IqLab_Podcast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7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815A-855D-0A23-ADF4-97BF77A7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View</a:t>
            </a:r>
          </a:p>
        </p:txBody>
      </p:sp>
      <p:pic>
        <p:nvPicPr>
          <p:cNvPr id="1028" name="Picture 4" descr="1.1.1: Coulomb's Law - Chemistry LibreTexts">
            <a:extLst>
              <a:ext uri="{FF2B5EF4-FFF2-40B4-BE49-F238E27FC236}">
                <a16:creationId xmlns:a16="http://schemas.microsoft.com/office/drawing/2014/main" id="{8D2DD64D-98D7-0269-878D-384169C3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84" y="1762125"/>
            <a:ext cx="386601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AE4FC-1166-F591-5DB4-509271AFDED3}"/>
              </a:ext>
            </a:extLst>
          </p:cNvPr>
          <p:cNvSpPr txBox="1"/>
          <p:nvPr/>
        </p:nvSpPr>
        <p:spPr>
          <a:xfrm>
            <a:off x="1113560" y="1520782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Atoms in a molecule were </a:t>
            </a:r>
            <a:r>
              <a:rPr lang="en-US" dirty="0">
                <a:solidFill>
                  <a:schemeClr val="accent1"/>
                </a:solidFill>
              </a:rPr>
              <a:t>held together by the mutual attraction of opposite electric charges</a:t>
            </a:r>
            <a:r>
              <a:rPr lang="en-US" dirty="0"/>
              <a:t>. (</a:t>
            </a:r>
            <a:r>
              <a:rPr lang="en-US" sz="1800" b="0" i="0" u="none" strike="noStrike" baseline="0" dirty="0">
                <a:latin typeface="Helvetica" panose="020B0604020202020204" pitchFamily="34" charset="0"/>
              </a:rPr>
              <a:t>Coulomb’s law/Electrostatic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According to this view, electrons were thought to be </a:t>
            </a:r>
            <a:r>
              <a:rPr lang="en-US" dirty="0">
                <a:solidFill>
                  <a:schemeClr val="accent1"/>
                </a:solidFill>
              </a:rPr>
              <a:t>shared between atoms</a:t>
            </a:r>
            <a:r>
              <a:rPr lang="en-US" dirty="0"/>
              <a:t> in covalent bonds or transferred between atoms in ionic bonds. (Lewis Theory)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79F48-1BFD-CD39-0673-7929F3663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583" y="3501098"/>
            <a:ext cx="1176337" cy="141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691BF-9041-4760-434B-667ED5D9F5CD}"/>
              </a:ext>
            </a:extLst>
          </p:cNvPr>
          <p:cNvSpPr txBox="1"/>
          <p:nvPr/>
        </p:nvSpPr>
        <p:spPr>
          <a:xfrm>
            <a:off x="1419225" y="3848100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Failed??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B9FFF-233D-AC42-7C1B-F6149DAB248E}"/>
              </a:ext>
            </a:extLst>
          </p:cNvPr>
          <p:cNvSpPr txBox="1"/>
          <p:nvPr/>
        </p:nvSpPr>
        <p:spPr>
          <a:xfrm>
            <a:off x="1287895" y="435476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Earnshaw’s law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Electron density map: </a:t>
            </a:r>
          </a:p>
          <a:p>
            <a:r>
              <a:rPr lang="en-US" dirty="0"/>
              <a:t>	Density built up between the atoms from bonding, 	but much  less than Lewis theory predicts.</a:t>
            </a:r>
          </a:p>
        </p:txBody>
      </p:sp>
    </p:spTree>
    <p:extLst>
      <p:ext uri="{BB962C8B-B14F-4D97-AF65-F5344CB8AC3E}">
        <p14:creationId xmlns:p14="http://schemas.microsoft.com/office/powerpoint/2010/main" val="226958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97CF-57C2-F661-50B6-9F85C597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Chemical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81A83-DD06-7E65-E478-C1C5DFA6F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2" t="15965" r="7345" b="39512"/>
          <a:stretch/>
        </p:blipFill>
        <p:spPr>
          <a:xfrm>
            <a:off x="2609850" y="1962150"/>
            <a:ext cx="3895725" cy="152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D2BCE-8166-11EA-6A2B-D2CE2622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6" y="2705100"/>
            <a:ext cx="3990974" cy="3990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46100-C2C0-E128-586B-999B3C74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5" y="4149228"/>
            <a:ext cx="3248025" cy="2256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6774C-5158-71E4-8ADA-24CF07D42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08" y="3736758"/>
            <a:ext cx="3468916" cy="1821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E6315-3EDA-2734-6139-0FAF899806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461" t="80426" r="32092" b="7659"/>
          <a:stretch/>
        </p:blipFill>
        <p:spPr>
          <a:xfrm>
            <a:off x="447471" y="5165387"/>
            <a:ext cx="3881337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0DD9-80FC-9354-99DE-3235F56C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Wavefunctions and Orbital’s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51715-BCCC-53C9-63DC-DA42D6DB3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57" b="15832"/>
          <a:stretch/>
        </p:blipFill>
        <p:spPr>
          <a:xfrm>
            <a:off x="190399" y="2034197"/>
            <a:ext cx="3739799" cy="3033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81CD0-3C9F-8C02-9E51-71E47E5B8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578" y="1830859"/>
            <a:ext cx="4910137" cy="3322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78112-D969-66A4-E5DE-41FA7B4E4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274" y="1449420"/>
            <a:ext cx="3074549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512D-10CE-6047-40B7-AB8206B2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Hatree-Fock</a:t>
            </a:r>
            <a:r>
              <a:rPr lang="en-US" dirty="0"/>
              <a:t> Theory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A8AEC-A0B3-0889-94A4-30A46E4FE074}"/>
              </a:ext>
            </a:extLst>
          </p:cNvPr>
          <p:cNvGrpSpPr/>
          <p:nvPr/>
        </p:nvGrpSpPr>
        <p:grpSpPr>
          <a:xfrm>
            <a:off x="1016309" y="1906620"/>
            <a:ext cx="5394219" cy="3224209"/>
            <a:chOff x="1016309" y="1906620"/>
            <a:chExt cx="5394219" cy="3224209"/>
          </a:xfrm>
        </p:grpSpPr>
        <p:pic>
          <p:nvPicPr>
            <p:cNvPr id="4" name="Picture 3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FEBBB377-A504-4688-456D-0CBD125F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09" y="1960634"/>
              <a:ext cx="5334462" cy="317019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D19C0-BD59-CD43-F0B4-ACB976D5B4C0}"/>
                </a:ext>
              </a:extLst>
            </p:cNvPr>
            <p:cNvSpPr txBox="1"/>
            <p:nvPr/>
          </p:nvSpPr>
          <p:spPr>
            <a:xfrm>
              <a:off x="6167336" y="1906620"/>
              <a:ext cx="243192" cy="1750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Introduction to Hartree-Fock Molecular Orbital Theory Part 2 - YouTube">
            <a:extLst>
              <a:ext uri="{FF2B5EF4-FFF2-40B4-BE49-F238E27FC236}">
                <a16:creationId xmlns:a16="http://schemas.microsoft.com/office/drawing/2014/main" id="{96B23222-5BDA-B346-3943-79E726F40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17305" r="33936" b="35887"/>
          <a:stretch/>
        </p:blipFill>
        <p:spPr bwMode="auto">
          <a:xfrm>
            <a:off x="6828818" y="2685404"/>
            <a:ext cx="4805464" cy="21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1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9B0DF-19C4-BDDC-E47C-6BC096A3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Quantum Explanation of Bonding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Video 3" descr="Circling Molecule">
            <a:extLst>
              <a:ext uri="{FF2B5EF4-FFF2-40B4-BE49-F238E27FC236}">
                <a16:creationId xmlns:a16="http://schemas.microsoft.com/office/drawing/2014/main" id="{EFB45C18-330F-8B15-D23B-E04D140AF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700022" y="2179549"/>
            <a:ext cx="4172845" cy="2340559"/>
          </a:xfrm>
          <a:prstGeom prst="rect">
            <a:avLst/>
          </a:prstGeom>
          <a:ln w="28575">
            <a:noFill/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818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4329-FE24-95F9-876F-7C9DC011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Orbital Theory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92765F-D9D8-7BE4-A338-EC77DA8DC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15" y="2369865"/>
            <a:ext cx="3398815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FEDE4-B928-D597-7BC4-8530B676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75" y="1857982"/>
            <a:ext cx="5649505" cy="369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3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5F185-D15A-0473-AFB5-57AE3491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5" y="1507786"/>
            <a:ext cx="5529902" cy="3463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EE132-1D60-8B22-8D09-B2389BB62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5"/>
          <a:stretch/>
        </p:blipFill>
        <p:spPr>
          <a:xfrm>
            <a:off x="6606815" y="963038"/>
            <a:ext cx="4437909" cy="38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AD98-FF30-D242-C124-E1F2157A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8" y="643467"/>
            <a:ext cx="79586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</Words>
  <Application>Microsoft Office PowerPoint</Application>
  <PresentationFormat>Widescreen</PresentationFormat>
  <Paragraphs>40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Baguet Script</vt:lpstr>
      <vt:lpstr>Calibri</vt:lpstr>
      <vt:lpstr>Calibri Light</vt:lpstr>
      <vt:lpstr>Helvetica</vt:lpstr>
      <vt:lpstr>Segoe UI Historic</vt:lpstr>
      <vt:lpstr>Wingdings</vt:lpstr>
      <vt:lpstr>Office Theme</vt:lpstr>
      <vt:lpstr>Quantum Nature of Chemical Bond</vt:lpstr>
      <vt:lpstr>Classical View</vt:lpstr>
      <vt:lpstr>Quantum Chemical Theory</vt:lpstr>
      <vt:lpstr>Wavefunctions and Orbital’s</vt:lpstr>
      <vt:lpstr>Hatree-Fock Theory</vt:lpstr>
      <vt:lpstr>Quantum Explanation of Bonding</vt:lpstr>
      <vt:lpstr>Molecular Orbital Theory</vt:lpstr>
      <vt:lpstr>PowerPoint Presentation</vt:lpstr>
      <vt:lpstr>PowerPoint Presentation</vt:lpstr>
      <vt:lpstr>Molecular Mechanics</vt:lpstr>
      <vt:lpstr>Applications</vt:lpstr>
      <vt:lpstr>PowerPoint Presentation</vt:lpstr>
      <vt:lpstr>Links for Software's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Nature of Chemical Bond</dc:title>
  <dc:creator>Dulitha prasanna Kulathunga</dc:creator>
  <cp:lastModifiedBy>Dulitha prasanna Kulathunga</cp:lastModifiedBy>
  <cp:revision>30</cp:revision>
  <dcterms:created xsi:type="dcterms:W3CDTF">2023-03-12T03:08:08Z</dcterms:created>
  <dcterms:modified xsi:type="dcterms:W3CDTF">2023-03-17T01:18:48Z</dcterms:modified>
</cp:coreProperties>
</file>